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9" r:id="rId3"/>
    <p:sldId id="260" r:id="rId4"/>
    <p:sldId id="268" r:id="rId5"/>
    <p:sldId id="271" r:id="rId6"/>
    <p:sldId id="269" r:id="rId7"/>
    <p:sldId id="270" r:id="rId8"/>
    <p:sldId id="276" r:id="rId9"/>
    <p:sldId id="280" r:id="rId10"/>
    <p:sldId id="281" r:id="rId11"/>
    <p:sldId id="273" r:id="rId12"/>
    <p:sldId id="265" r:id="rId13"/>
    <p:sldId id="272" r:id="rId14"/>
    <p:sldId id="274" r:id="rId15"/>
    <p:sldId id="264" r:id="rId16"/>
    <p:sldId id="277" r:id="rId17"/>
    <p:sldId id="275" r:id="rId18"/>
    <p:sldId id="278" r:id="rId19"/>
    <p:sldId id="279" r:id="rId20"/>
    <p:sldId id="26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sorterViewPr>
    <p:cViewPr>
      <p:scale>
        <a:sx n="100" d="100"/>
        <a:sy n="100" d="100"/>
      </p:scale>
      <p:origin x="0" y="-30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D0F2B850-5E75-4F01-A52C-A6B43A3D8C18}" type="datetimeFigureOut">
              <a:rPr lang="en-AU" smtClean="0"/>
              <a:t>2/01/2018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195545-EDA4-4CF3-8536-FEAE09C2D64F}" type="slidenum">
              <a:rPr lang="en-AU" smtClean="0"/>
              <a:t>‹#›</a:t>
            </a:fld>
            <a:endParaRPr lang="en-AU"/>
          </a:p>
        </p:txBody>
      </p:sp>
    </p:spTree>
    <p:extLst>
      <p:ext uri="{BB962C8B-B14F-4D97-AF65-F5344CB8AC3E}">
        <p14:creationId xmlns:p14="http://schemas.microsoft.com/office/powerpoint/2010/main" val="3197122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0F2B850-5E75-4F01-A52C-A6B43A3D8C18}" type="datetimeFigureOut">
              <a:rPr lang="en-AU" smtClean="0"/>
              <a:t>2/01/2018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195545-EDA4-4CF3-8536-FEAE09C2D64F}" type="slidenum">
              <a:rPr lang="en-AU" smtClean="0"/>
              <a:t>‹#›</a:t>
            </a:fld>
            <a:endParaRPr lang="en-AU"/>
          </a:p>
        </p:txBody>
      </p:sp>
    </p:spTree>
    <p:extLst>
      <p:ext uri="{BB962C8B-B14F-4D97-AF65-F5344CB8AC3E}">
        <p14:creationId xmlns:p14="http://schemas.microsoft.com/office/powerpoint/2010/main" val="2298921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0F2B850-5E75-4F01-A52C-A6B43A3D8C18}" type="datetimeFigureOut">
              <a:rPr lang="en-AU" smtClean="0"/>
              <a:t>2/01/2018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195545-EDA4-4CF3-8536-FEAE09C2D64F}" type="slidenum">
              <a:rPr lang="en-AU" smtClean="0"/>
              <a:t>‹#›</a:t>
            </a:fld>
            <a:endParaRPr lang="en-AU"/>
          </a:p>
        </p:txBody>
      </p:sp>
    </p:spTree>
    <p:extLst>
      <p:ext uri="{BB962C8B-B14F-4D97-AF65-F5344CB8AC3E}">
        <p14:creationId xmlns:p14="http://schemas.microsoft.com/office/powerpoint/2010/main" val="4290156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0F2B850-5E75-4F01-A52C-A6B43A3D8C18}" type="datetimeFigureOut">
              <a:rPr lang="en-AU" smtClean="0"/>
              <a:t>2/01/2018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195545-EDA4-4CF3-8536-FEAE09C2D64F}" type="slidenum">
              <a:rPr lang="en-AU" smtClean="0"/>
              <a:t>‹#›</a:t>
            </a:fld>
            <a:endParaRPr lang="en-AU"/>
          </a:p>
        </p:txBody>
      </p:sp>
    </p:spTree>
    <p:extLst>
      <p:ext uri="{BB962C8B-B14F-4D97-AF65-F5344CB8AC3E}">
        <p14:creationId xmlns:p14="http://schemas.microsoft.com/office/powerpoint/2010/main" val="1112692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F2B850-5E75-4F01-A52C-A6B43A3D8C18}" type="datetimeFigureOut">
              <a:rPr lang="en-AU" smtClean="0"/>
              <a:t>2/01/2018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195545-EDA4-4CF3-8536-FEAE09C2D64F}" type="slidenum">
              <a:rPr lang="en-AU" smtClean="0"/>
              <a:t>‹#›</a:t>
            </a:fld>
            <a:endParaRPr lang="en-AU"/>
          </a:p>
        </p:txBody>
      </p:sp>
    </p:spTree>
    <p:extLst>
      <p:ext uri="{BB962C8B-B14F-4D97-AF65-F5344CB8AC3E}">
        <p14:creationId xmlns:p14="http://schemas.microsoft.com/office/powerpoint/2010/main" val="951793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0F2B850-5E75-4F01-A52C-A6B43A3D8C18}" type="datetimeFigureOut">
              <a:rPr lang="en-AU" smtClean="0"/>
              <a:t>2/01/2018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8195545-EDA4-4CF3-8536-FEAE09C2D64F}" type="slidenum">
              <a:rPr lang="en-AU" smtClean="0"/>
              <a:t>‹#›</a:t>
            </a:fld>
            <a:endParaRPr lang="en-AU"/>
          </a:p>
        </p:txBody>
      </p:sp>
    </p:spTree>
    <p:extLst>
      <p:ext uri="{BB962C8B-B14F-4D97-AF65-F5344CB8AC3E}">
        <p14:creationId xmlns:p14="http://schemas.microsoft.com/office/powerpoint/2010/main" val="355200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D0F2B850-5E75-4F01-A52C-A6B43A3D8C18}" type="datetimeFigureOut">
              <a:rPr lang="en-AU" smtClean="0"/>
              <a:t>2/01/2018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E8195545-EDA4-4CF3-8536-FEAE09C2D64F}" type="slidenum">
              <a:rPr lang="en-AU" smtClean="0"/>
              <a:t>‹#›</a:t>
            </a:fld>
            <a:endParaRPr lang="en-AU"/>
          </a:p>
        </p:txBody>
      </p:sp>
    </p:spTree>
    <p:extLst>
      <p:ext uri="{BB962C8B-B14F-4D97-AF65-F5344CB8AC3E}">
        <p14:creationId xmlns:p14="http://schemas.microsoft.com/office/powerpoint/2010/main" val="1100287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D0F2B850-5E75-4F01-A52C-A6B43A3D8C18}" type="datetimeFigureOut">
              <a:rPr lang="en-AU" smtClean="0"/>
              <a:t>2/01/2018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E8195545-EDA4-4CF3-8536-FEAE09C2D64F}" type="slidenum">
              <a:rPr lang="en-AU" smtClean="0"/>
              <a:t>‹#›</a:t>
            </a:fld>
            <a:endParaRPr lang="en-AU"/>
          </a:p>
        </p:txBody>
      </p:sp>
    </p:spTree>
    <p:extLst>
      <p:ext uri="{BB962C8B-B14F-4D97-AF65-F5344CB8AC3E}">
        <p14:creationId xmlns:p14="http://schemas.microsoft.com/office/powerpoint/2010/main" val="3755058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F2B850-5E75-4F01-A52C-A6B43A3D8C18}" type="datetimeFigureOut">
              <a:rPr lang="en-AU" smtClean="0"/>
              <a:t>2/01/2018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E8195545-EDA4-4CF3-8536-FEAE09C2D64F}" type="slidenum">
              <a:rPr lang="en-AU" smtClean="0"/>
              <a:t>‹#›</a:t>
            </a:fld>
            <a:endParaRPr lang="en-AU"/>
          </a:p>
        </p:txBody>
      </p:sp>
    </p:spTree>
    <p:extLst>
      <p:ext uri="{BB962C8B-B14F-4D97-AF65-F5344CB8AC3E}">
        <p14:creationId xmlns:p14="http://schemas.microsoft.com/office/powerpoint/2010/main" val="4089540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F2B850-5E75-4F01-A52C-A6B43A3D8C18}" type="datetimeFigureOut">
              <a:rPr lang="en-AU" smtClean="0"/>
              <a:t>2/01/2018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8195545-EDA4-4CF3-8536-FEAE09C2D64F}" type="slidenum">
              <a:rPr lang="en-AU" smtClean="0"/>
              <a:t>‹#›</a:t>
            </a:fld>
            <a:endParaRPr lang="en-AU"/>
          </a:p>
        </p:txBody>
      </p:sp>
    </p:spTree>
    <p:extLst>
      <p:ext uri="{BB962C8B-B14F-4D97-AF65-F5344CB8AC3E}">
        <p14:creationId xmlns:p14="http://schemas.microsoft.com/office/powerpoint/2010/main" val="2338556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F2B850-5E75-4F01-A52C-A6B43A3D8C18}" type="datetimeFigureOut">
              <a:rPr lang="en-AU" smtClean="0"/>
              <a:t>2/01/2018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8195545-EDA4-4CF3-8536-FEAE09C2D64F}" type="slidenum">
              <a:rPr lang="en-AU" smtClean="0"/>
              <a:t>‹#›</a:t>
            </a:fld>
            <a:endParaRPr lang="en-AU"/>
          </a:p>
        </p:txBody>
      </p:sp>
    </p:spTree>
    <p:extLst>
      <p:ext uri="{BB962C8B-B14F-4D97-AF65-F5344CB8AC3E}">
        <p14:creationId xmlns:p14="http://schemas.microsoft.com/office/powerpoint/2010/main" val="1028007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F2B850-5E75-4F01-A52C-A6B43A3D8C18}" type="datetimeFigureOut">
              <a:rPr lang="en-AU" smtClean="0"/>
              <a:t>2/01/2018</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195545-EDA4-4CF3-8536-FEAE09C2D64F}" type="slidenum">
              <a:rPr lang="en-AU" smtClean="0"/>
              <a:t>‹#›</a:t>
            </a:fld>
            <a:endParaRPr lang="en-AU"/>
          </a:p>
        </p:txBody>
      </p:sp>
    </p:spTree>
    <p:extLst>
      <p:ext uri="{BB962C8B-B14F-4D97-AF65-F5344CB8AC3E}">
        <p14:creationId xmlns:p14="http://schemas.microsoft.com/office/powerpoint/2010/main" val="1883090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WDAVGdBEd_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WDAVGdBEd_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b="1" dirty="0" smtClean="0"/>
              <a:t>Tourism Marketing for small businesses</a:t>
            </a:r>
            <a:endParaRPr lang="en-AU" b="1" dirty="0"/>
          </a:p>
        </p:txBody>
      </p:sp>
      <p:sp>
        <p:nvSpPr>
          <p:cNvPr id="5" name="Content Placeholder 4"/>
          <p:cNvSpPr>
            <a:spLocks noGrp="1"/>
          </p:cNvSpPr>
          <p:nvPr>
            <p:ph idx="1"/>
          </p:nvPr>
        </p:nvSpPr>
        <p:spPr>
          <a:xfrm>
            <a:off x="838200" y="2493033"/>
            <a:ext cx="6244087" cy="3683929"/>
          </a:xfrm>
        </p:spPr>
        <p:txBody>
          <a:bodyPr>
            <a:normAutofit/>
          </a:bodyPr>
          <a:lstStyle/>
          <a:p>
            <a:pPr marL="0" indent="0">
              <a:buNone/>
            </a:pPr>
            <a:r>
              <a:rPr lang="en-AU" sz="3600" dirty="0" smtClean="0"/>
              <a:t>Chapter 2</a:t>
            </a:r>
          </a:p>
          <a:p>
            <a:pPr marL="0" indent="0">
              <a:buNone/>
            </a:pPr>
            <a:endParaRPr lang="en-AU" sz="3600" dirty="0"/>
          </a:p>
          <a:p>
            <a:pPr marL="0" indent="0">
              <a:buNone/>
            </a:pPr>
            <a:r>
              <a:rPr lang="en-AU" sz="3600" dirty="0" smtClean="0"/>
              <a:t>Destination Competitiveness and the Destination </a:t>
            </a:r>
            <a:r>
              <a:rPr lang="en-AU" sz="3600" smtClean="0"/>
              <a:t>Marketing Organisation (DMO)</a:t>
            </a:r>
            <a:endParaRPr lang="en-AU" sz="3600" dirty="0"/>
          </a:p>
        </p:txBody>
      </p:sp>
      <p:pic>
        <p:nvPicPr>
          <p:cNvPr id="6" name="Picture 5"/>
          <p:cNvPicPr>
            <a:picLocks noChangeAspect="1"/>
          </p:cNvPicPr>
          <p:nvPr/>
        </p:nvPicPr>
        <p:blipFill>
          <a:blip r:embed="rId2"/>
          <a:stretch>
            <a:fillRect/>
          </a:stretch>
        </p:blipFill>
        <p:spPr>
          <a:xfrm>
            <a:off x="8071363" y="1718140"/>
            <a:ext cx="4120637" cy="5139860"/>
          </a:xfrm>
          <a:prstGeom prst="rect">
            <a:avLst/>
          </a:prstGeom>
        </p:spPr>
      </p:pic>
    </p:spTree>
    <p:extLst>
      <p:ext uri="{BB962C8B-B14F-4D97-AF65-F5344CB8AC3E}">
        <p14:creationId xmlns:p14="http://schemas.microsoft.com/office/powerpoint/2010/main" val="204488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Cooperating to compete</a:t>
            </a:r>
            <a:endParaRPr lang="en-AU" b="1" dirty="0"/>
          </a:p>
        </p:txBody>
      </p:sp>
      <p:sp>
        <p:nvSpPr>
          <p:cNvPr id="3" name="Content Placeholder 2"/>
          <p:cNvSpPr>
            <a:spLocks noGrp="1"/>
          </p:cNvSpPr>
          <p:nvPr>
            <p:ph idx="1"/>
          </p:nvPr>
        </p:nvSpPr>
        <p:spPr/>
        <p:txBody>
          <a:bodyPr>
            <a:normAutofit fontScale="92500" lnSpcReduction="10000"/>
          </a:bodyPr>
          <a:lstStyle/>
          <a:p>
            <a:r>
              <a:rPr lang="en-AU" dirty="0" smtClean="0"/>
              <a:t>Travellers are spoilt by an almost unlimited number </a:t>
            </a:r>
            <a:r>
              <a:rPr lang="en-AU" dirty="0" smtClean="0"/>
              <a:t>of </a:t>
            </a:r>
            <a:r>
              <a:rPr lang="en-AU" dirty="0" smtClean="0"/>
              <a:t>destinations offering similar features and benefits</a:t>
            </a:r>
          </a:p>
          <a:p>
            <a:endParaRPr lang="en-AU" dirty="0"/>
          </a:p>
          <a:p>
            <a:r>
              <a:rPr lang="en-AU" dirty="0" smtClean="0"/>
              <a:t>So </a:t>
            </a:r>
            <a:r>
              <a:rPr lang="en-AU" dirty="0"/>
              <a:t>the majority of places are substitutable in consumers’ </a:t>
            </a:r>
            <a:r>
              <a:rPr lang="en-AU" dirty="0" smtClean="0"/>
              <a:t>minds</a:t>
            </a:r>
          </a:p>
          <a:p>
            <a:endParaRPr lang="en-AU" dirty="0"/>
          </a:p>
          <a:p>
            <a:r>
              <a:rPr lang="en-AU" dirty="0" smtClean="0"/>
              <a:t>Even </a:t>
            </a:r>
            <a:r>
              <a:rPr lang="en-AU" dirty="0"/>
              <a:t>the most successful destinations cannot take future potential visitation for </a:t>
            </a:r>
            <a:r>
              <a:rPr lang="en-AU" dirty="0" smtClean="0"/>
              <a:t>granted</a:t>
            </a:r>
          </a:p>
          <a:p>
            <a:endParaRPr lang="en-AU" dirty="0"/>
          </a:p>
          <a:p>
            <a:r>
              <a:rPr lang="en-AU" dirty="0" smtClean="0"/>
              <a:t>A key focus of DMO activity is stimulating cooperative promotions with local businesses, to stretch the budget and create a bigger impact in the market</a:t>
            </a:r>
            <a:endParaRPr lang="en-AU" dirty="0"/>
          </a:p>
        </p:txBody>
      </p:sp>
    </p:spTree>
    <p:extLst>
      <p:ext uri="{BB962C8B-B14F-4D97-AF65-F5344CB8AC3E}">
        <p14:creationId xmlns:p14="http://schemas.microsoft.com/office/powerpoint/2010/main" val="4061449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AU" b="1" dirty="0" smtClean="0"/>
              <a:t>DMOs</a:t>
            </a:r>
          </a:p>
        </p:txBody>
      </p:sp>
      <p:sp>
        <p:nvSpPr>
          <p:cNvPr id="34819" name="Rectangle 3"/>
          <p:cNvSpPr>
            <a:spLocks noGrp="1" noChangeArrowheads="1"/>
          </p:cNvSpPr>
          <p:nvPr>
            <p:ph type="body" idx="1"/>
          </p:nvPr>
        </p:nvSpPr>
        <p:spPr>
          <a:xfrm>
            <a:off x="767751" y="1906438"/>
            <a:ext cx="10170543" cy="4224488"/>
          </a:xfrm>
        </p:spPr>
        <p:txBody>
          <a:bodyPr>
            <a:normAutofit/>
          </a:bodyPr>
          <a:lstStyle/>
          <a:p>
            <a:pPr>
              <a:lnSpc>
                <a:spcPct val="80000"/>
              </a:lnSpc>
            </a:pPr>
            <a:r>
              <a:rPr lang="en-US" dirty="0" smtClean="0"/>
              <a:t>Trend towards public-private partnerships (PPPs)</a:t>
            </a:r>
          </a:p>
          <a:p>
            <a:pPr>
              <a:lnSpc>
                <a:spcPct val="80000"/>
              </a:lnSpc>
            </a:pPr>
            <a:endParaRPr lang="en-US" dirty="0" smtClean="0"/>
          </a:p>
          <a:p>
            <a:pPr lvl="1">
              <a:lnSpc>
                <a:spcPct val="80000"/>
              </a:lnSpc>
            </a:pPr>
            <a:r>
              <a:rPr lang="en-US" dirty="0" smtClean="0"/>
              <a:t>Government as funder and provider of infrastructure</a:t>
            </a:r>
          </a:p>
          <a:p>
            <a:pPr lvl="1">
              <a:lnSpc>
                <a:spcPct val="80000"/>
              </a:lnSpc>
            </a:pPr>
            <a:endParaRPr lang="en-US" dirty="0" smtClean="0"/>
          </a:p>
          <a:p>
            <a:pPr lvl="1">
              <a:lnSpc>
                <a:spcPct val="80000"/>
              </a:lnSpc>
            </a:pPr>
            <a:r>
              <a:rPr lang="en-US" dirty="0" smtClean="0"/>
              <a:t>Industry expertise for decision making at board level</a:t>
            </a:r>
          </a:p>
          <a:p>
            <a:pPr lvl="1">
              <a:lnSpc>
                <a:spcPct val="80000"/>
              </a:lnSpc>
            </a:pPr>
            <a:endParaRPr lang="en-US" dirty="0"/>
          </a:p>
          <a:p>
            <a:r>
              <a:rPr lang="en-AU" dirty="0"/>
              <a:t>Anyone with a vested interest in the tourism industry should:</a:t>
            </a:r>
          </a:p>
          <a:p>
            <a:pPr lvl="1"/>
            <a:endParaRPr lang="en-AU" sz="2800" dirty="0"/>
          </a:p>
          <a:p>
            <a:pPr lvl="1"/>
            <a:r>
              <a:rPr lang="en-AU" dirty="0"/>
              <a:t>understand the arguments for/against public funding of DMOs</a:t>
            </a:r>
            <a:endParaRPr lang="en-US" dirty="0" smtClean="0"/>
          </a:p>
          <a:p>
            <a:pPr lvl="1">
              <a:lnSpc>
                <a:spcPct val="80000"/>
              </a:lnSpc>
              <a:buFont typeface="Wingdings" pitchFamily="2" charset="2"/>
              <a:buNone/>
            </a:pPr>
            <a:endParaRPr lang="en-AU" dirty="0" smtClean="0"/>
          </a:p>
          <a:p>
            <a:pPr>
              <a:lnSpc>
                <a:spcPct val="80000"/>
              </a:lnSpc>
            </a:pPr>
            <a:endParaRPr lang="en-AU" sz="1800" dirty="0"/>
          </a:p>
        </p:txBody>
      </p:sp>
    </p:spTree>
    <p:extLst>
      <p:ext uri="{BB962C8B-B14F-4D97-AF65-F5344CB8AC3E}">
        <p14:creationId xmlns:p14="http://schemas.microsoft.com/office/powerpoint/2010/main" val="268755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pPr eaLnBrk="1" hangingPunct="1"/>
            <a:r>
              <a:rPr lang="en-AU" altLang="en-US" b="1" dirty="0" smtClean="0"/>
              <a:t>Video link</a:t>
            </a:r>
          </a:p>
        </p:txBody>
      </p:sp>
      <p:sp>
        <p:nvSpPr>
          <p:cNvPr id="99331" name="Content Placeholder 2"/>
          <p:cNvSpPr>
            <a:spLocks noGrp="1"/>
          </p:cNvSpPr>
          <p:nvPr>
            <p:ph idx="1"/>
          </p:nvPr>
        </p:nvSpPr>
        <p:spPr/>
        <p:txBody>
          <a:bodyPr/>
          <a:lstStyle/>
          <a:p>
            <a:pPr eaLnBrk="1" hangingPunct="1"/>
            <a:r>
              <a:rPr lang="en-AU" altLang="en-US" dirty="0" smtClean="0"/>
              <a:t>Working with </a:t>
            </a:r>
            <a:r>
              <a:rPr lang="en-AU" altLang="en-US" dirty="0" err="1" smtClean="0"/>
              <a:t>VisitEngland</a:t>
            </a:r>
            <a:endParaRPr lang="en-AU" altLang="en-US" dirty="0" smtClean="0"/>
          </a:p>
          <a:p>
            <a:pPr eaLnBrk="1" hangingPunct="1"/>
            <a:endParaRPr lang="en-AU" altLang="en-US" dirty="0" smtClean="0"/>
          </a:p>
          <a:p>
            <a:pPr lvl="1" eaLnBrk="1" hangingPunct="1"/>
            <a:r>
              <a:rPr lang="en-AU" altLang="en-US" dirty="0" smtClean="0">
                <a:hlinkClick r:id="rId2"/>
              </a:rPr>
              <a:t>https://www.youtube.com/watch?v=WDAVGdBEd_Y</a:t>
            </a:r>
            <a:r>
              <a:rPr lang="en-AU" altLang="en-US" dirty="0" smtClean="0"/>
              <a:t> </a:t>
            </a:r>
          </a:p>
          <a:p>
            <a:pPr lvl="1" eaLnBrk="1" hangingPunct="1"/>
            <a:endParaRPr lang="en-AU" altLang="en-US" dirty="0"/>
          </a:p>
          <a:p>
            <a:pPr lvl="1" eaLnBrk="1" hangingPunct="1"/>
            <a:endParaRPr lang="en-AU" altLang="en-US" dirty="0" smtClean="0"/>
          </a:p>
        </p:txBody>
      </p:sp>
    </p:spTree>
    <p:extLst>
      <p:ext uri="{BB962C8B-B14F-4D97-AF65-F5344CB8AC3E}">
        <p14:creationId xmlns:p14="http://schemas.microsoft.com/office/powerpoint/2010/main" val="21156409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AU" altLang="en-US" b="1" dirty="0" smtClean="0"/>
              <a:t>DMO history</a:t>
            </a:r>
          </a:p>
        </p:txBody>
      </p:sp>
      <p:sp>
        <p:nvSpPr>
          <p:cNvPr id="7171" name="Rectangle 3"/>
          <p:cNvSpPr>
            <a:spLocks noGrp="1" noChangeArrowheads="1"/>
          </p:cNvSpPr>
          <p:nvPr>
            <p:ph type="body" idx="1"/>
          </p:nvPr>
        </p:nvSpPr>
        <p:spPr/>
        <p:txBody>
          <a:bodyPr/>
          <a:lstStyle/>
          <a:p>
            <a:r>
              <a:rPr lang="en-AU" altLang="en-US" dirty="0" smtClean="0"/>
              <a:t>Lack of literature relating to the history of DMOs</a:t>
            </a:r>
          </a:p>
          <a:p>
            <a:pPr lvl="1"/>
            <a:endParaRPr lang="en-AU" altLang="en-US" dirty="0" smtClean="0"/>
          </a:p>
          <a:p>
            <a:pPr lvl="1"/>
            <a:r>
              <a:rPr lang="en-AU" altLang="en-US" dirty="0" smtClean="0"/>
              <a:t>1864 – first Regional Tourism Organisation (RTO) (Switzerland)</a:t>
            </a:r>
          </a:p>
          <a:p>
            <a:pPr lvl="1"/>
            <a:r>
              <a:rPr lang="en-AU" altLang="en-US" dirty="0" smtClean="0"/>
              <a:t>1888 – first Convention and Visitors Bureau (CVB) (USA)</a:t>
            </a:r>
          </a:p>
          <a:p>
            <a:pPr lvl="1"/>
            <a:r>
              <a:rPr lang="en-AU" altLang="en-US" dirty="0" smtClean="0"/>
              <a:t>1901 – first National Tourism Office (NTO) (New Zealand)</a:t>
            </a:r>
          </a:p>
          <a:p>
            <a:pPr lvl="1"/>
            <a:r>
              <a:rPr lang="en-AU" altLang="en-US" dirty="0" smtClean="0"/>
              <a:t>1903 – first State Tourism Office (STO) (Hawaii)</a:t>
            </a:r>
          </a:p>
          <a:p>
            <a:pPr lvl="1"/>
            <a:r>
              <a:rPr lang="en-AU" altLang="en-US" dirty="0" smtClean="0"/>
              <a:t>1948 – First Macro Marketing Organisation (MMO) (European Travel Commission)</a:t>
            </a:r>
          </a:p>
          <a:p>
            <a:r>
              <a:rPr lang="en-AU" altLang="en-US" dirty="0" smtClean="0"/>
              <a:t>Most NTOs formed after World War II</a:t>
            </a:r>
          </a:p>
          <a:p>
            <a:r>
              <a:rPr lang="en-AU" altLang="en-US" dirty="0" smtClean="0"/>
              <a:t>Most RTOs formed in the 1980s and 1990s</a:t>
            </a:r>
          </a:p>
        </p:txBody>
      </p:sp>
    </p:spTree>
    <p:extLst>
      <p:ext uri="{BB962C8B-B14F-4D97-AF65-F5344CB8AC3E}">
        <p14:creationId xmlns:p14="http://schemas.microsoft.com/office/powerpoint/2010/main" val="451894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b="1" dirty="0" smtClean="0"/>
              <a:t>DMO challenges</a:t>
            </a:r>
            <a:endParaRPr lang="en-NZ" b="1" dirty="0" smtClean="0"/>
          </a:p>
        </p:txBody>
      </p:sp>
      <p:sp>
        <p:nvSpPr>
          <p:cNvPr id="40963" name="Rectangle 3"/>
          <p:cNvSpPr>
            <a:spLocks noGrp="1" noChangeArrowheads="1"/>
          </p:cNvSpPr>
          <p:nvPr>
            <p:ph type="body" idx="1"/>
          </p:nvPr>
        </p:nvSpPr>
        <p:spPr>
          <a:xfrm>
            <a:off x="838200" y="1988112"/>
            <a:ext cx="9829800" cy="4171950"/>
          </a:xfrm>
        </p:spPr>
        <p:txBody>
          <a:bodyPr>
            <a:normAutofit lnSpcReduction="10000"/>
          </a:bodyPr>
          <a:lstStyle/>
          <a:p>
            <a:pPr lvl="0"/>
            <a:r>
              <a:rPr lang="en-AU" dirty="0"/>
              <a:t>Over-reliance on government funding</a:t>
            </a:r>
          </a:p>
          <a:p>
            <a:pPr lvl="0"/>
            <a:endParaRPr lang="en-AU" dirty="0" smtClean="0"/>
          </a:p>
          <a:p>
            <a:pPr lvl="0"/>
            <a:r>
              <a:rPr lang="en-AU" dirty="0" smtClean="0"/>
              <a:t>Destination </a:t>
            </a:r>
            <a:r>
              <a:rPr lang="en-AU" dirty="0"/>
              <a:t>branding complexity</a:t>
            </a:r>
          </a:p>
          <a:p>
            <a:pPr lvl="0"/>
            <a:endParaRPr lang="en-AU" dirty="0" smtClean="0"/>
          </a:p>
          <a:p>
            <a:pPr lvl="0"/>
            <a:r>
              <a:rPr lang="en-AU" dirty="0" smtClean="0"/>
              <a:t>Politics </a:t>
            </a:r>
            <a:r>
              <a:rPr lang="en-AU" dirty="0"/>
              <a:t>of DMO decision making</a:t>
            </a:r>
          </a:p>
          <a:p>
            <a:pPr lvl="0"/>
            <a:endParaRPr lang="en-AU" dirty="0" smtClean="0"/>
          </a:p>
          <a:p>
            <a:pPr lvl="0"/>
            <a:r>
              <a:rPr lang="en-AU" dirty="0" smtClean="0"/>
              <a:t>Measuring </a:t>
            </a:r>
            <a:r>
              <a:rPr lang="en-AU" dirty="0"/>
              <a:t>DMO performance</a:t>
            </a:r>
          </a:p>
          <a:p>
            <a:pPr lvl="1"/>
            <a:r>
              <a:rPr lang="en-NZ" b="1" dirty="0" err="1" smtClean="0"/>
              <a:t>Eg</a:t>
            </a:r>
            <a:r>
              <a:rPr lang="en-NZ" b="1" dirty="0" smtClean="0"/>
              <a:t> </a:t>
            </a:r>
            <a:r>
              <a:rPr lang="en-NZ" b="1" dirty="0"/>
              <a:t>of all the visitors in </a:t>
            </a:r>
            <a:r>
              <a:rPr lang="en-NZ" b="1" dirty="0" smtClean="0"/>
              <a:t>your city </a:t>
            </a:r>
            <a:r>
              <a:rPr lang="en-NZ" b="1" dirty="0"/>
              <a:t>today…how many as a result of RTO marketing?</a:t>
            </a:r>
          </a:p>
        </p:txBody>
      </p:sp>
    </p:spTree>
    <p:extLst>
      <p:ext uri="{BB962C8B-B14F-4D97-AF65-F5344CB8AC3E}">
        <p14:creationId xmlns:p14="http://schemas.microsoft.com/office/powerpoint/2010/main" val="2714290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Activity 2.1 – What’s the destination slogan</a:t>
            </a:r>
            <a:endParaRPr lang="en-AU" b="1"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Without using Google, draw an arrow between each of these destinations and the corresponding brand slogan you think has recently been used by that destination.</a:t>
            </a:r>
          </a:p>
          <a:p>
            <a:pPr marL="0" indent="0">
              <a:buNone/>
            </a:pPr>
            <a:endParaRPr lang="en-US" dirty="0"/>
          </a:p>
          <a:p>
            <a:pPr marL="0" indent="0">
              <a:buNone/>
            </a:pPr>
            <a:r>
              <a:rPr lang="en-US" dirty="0"/>
              <a:t>Las Vegas					100% pure</a:t>
            </a:r>
          </a:p>
          <a:p>
            <a:pPr marL="0" indent="0">
              <a:buNone/>
            </a:pPr>
            <a:r>
              <a:rPr lang="en-US" dirty="0"/>
              <a:t>New Zealand					There’s nowhere like…..</a:t>
            </a:r>
          </a:p>
          <a:p>
            <a:pPr marL="0" indent="0">
              <a:buNone/>
            </a:pPr>
            <a:r>
              <a:rPr lang="en-US" dirty="0"/>
              <a:t>New York					I	…..</a:t>
            </a:r>
          </a:p>
          <a:p>
            <a:pPr marL="0" indent="0">
              <a:buNone/>
            </a:pPr>
            <a:r>
              <a:rPr lang="en-US" dirty="0"/>
              <a:t>Scotland					What happens here, stays here</a:t>
            </a:r>
          </a:p>
          <a:p>
            <a:pPr marL="0" indent="0">
              <a:buNone/>
            </a:pPr>
            <a:r>
              <a:rPr lang="en-US" dirty="0"/>
              <a:t>Australia 					Dream big</a:t>
            </a:r>
          </a:p>
          <a:p>
            <a:pPr marL="0" indent="0">
              <a:buNone/>
            </a:pPr>
            <a:r>
              <a:rPr lang="en-US" dirty="0"/>
              <a:t>California					A spirit of its own</a:t>
            </a:r>
          </a:p>
          <a:p>
            <a:pPr marL="0" indent="0">
              <a:buNone/>
            </a:pPr>
            <a:endParaRPr lang="en-US" dirty="0"/>
          </a:p>
          <a:p>
            <a:pPr marL="0" indent="0">
              <a:buNone/>
            </a:pPr>
            <a:r>
              <a:rPr lang="en-US" dirty="0"/>
              <a:t>After checking your responses, discuss why you </a:t>
            </a:r>
            <a:r>
              <a:rPr lang="en-US" dirty="0" err="1"/>
              <a:t>recognised</a:t>
            </a:r>
            <a:r>
              <a:rPr lang="en-US" dirty="0"/>
              <a:t> the brand slogan(s) and not the others.</a:t>
            </a:r>
          </a:p>
          <a:p>
            <a:pPr marL="0" indent="0">
              <a:buNone/>
            </a:pPr>
            <a:endParaRPr lang="en-AU" dirty="0"/>
          </a:p>
        </p:txBody>
      </p:sp>
      <p:sp>
        <p:nvSpPr>
          <p:cNvPr id="10" name="Heart 9"/>
          <p:cNvSpPr/>
          <p:nvPr/>
        </p:nvSpPr>
        <p:spPr>
          <a:xfrm>
            <a:off x="6753314" y="3631721"/>
            <a:ext cx="303093" cy="256007"/>
          </a:xfrm>
          <a:prstGeom prst="hear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a:p>
        </p:txBody>
      </p:sp>
    </p:spTree>
    <p:extLst>
      <p:ext uri="{BB962C8B-B14F-4D97-AF65-F5344CB8AC3E}">
        <p14:creationId xmlns:p14="http://schemas.microsoft.com/office/powerpoint/2010/main" val="32541170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Activity 2.2 – Funding decision</a:t>
            </a:r>
            <a:endParaRPr lang="en-AU" b="1" dirty="0"/>
          </a:p>
        </p:txBody>
      </p:sp>
      <p:sp>
        <p:nvSpPr>
          <p:cNvPr id="3" name="Content Placeholder 2"/>
          <p:cNvSpPr>
            <a:spLocks noGrp="1"/>
          </p:cNvSpPr>
          <p:nvPr>
            <p:ph idx="1"/>
          </p:nvPr>
        </p:nvSpPr>
        <p:spPr/>
        <p:txBody>
          <a:bodyPr/>
          <a:lstStyle/>
          <a:p>
            <a:endParaRPr lang="en-AU" dirty="0" smtClean="0"/>
          </a:p>
          <a:p>
            <a:r>
              <a:rPr lang="en-AU" dirty="0" smtClean="0"/>
              <a:t>What </a:t>
            </a:r>
            <a:r>
              <a:rPr lang="en-AU" dirty="0"/>
              <a:t>is your response?</a:t>
            </a:r>
          </a:p>
          <a:p>
            <a:endParaRPr lang="en-AU" dirty="0"/>
          </a:p>
        </p:txBody>
      </p:sp>
    </p:spTree>
    <p:extLst>
      <p:ext uri="{BB962C8B-B14F-4D97-AF65-F5344CB8AC3E}">
        <p14:creationId xmlns:p14="http://schemas.microsoft.com/office/powerpoint/2010/main" val="3590797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defRPr/>
            </a:pPr>
            <a:r>
              <a:rPr lang="en-AU" b="1" dirty="0" smtClean="0"/>
              <a:t>To recap</a:t>
            </a:r>
          </a:p>
        </p:txBody>
      </p:sp>
      <p:sp>
        <p:nvSpPr>
          <p:cNvPr id="57347" name="Rectangle 3"/>
          <p:cNvSpPr>
            <a:spLocks noGrp="1" noChangeArrowheads="1"/>
          </p:cNvSpPr>
          <p:nvPr>
            <p:ph type="body" idx="1"/>
          </p:nvPr>
        </p:nvSpPr>
        <p:spPr/>
        <p:txBody>
          <a:bodyPr/>
          <a:lstStyle/>
          <a:p>
            <a:r>
              <a:rPr lang="en-AU" dirty="0" smtClean="0"/>
              <a:t>The success of individual tourism businesses is reliant on their destination’s competitiveness</a:t>
            </a:r>
          </a:p>
          <a:p>
            <a:endParaRPr lang="en-AU" dirty="0" smtClean="0"/>
          </a:p>
          <a:p>
            <a:r>
              <a:rPr lang="en-AU" dirty="0" smtClean="0"/>
              <a:t>Tourism businesses need to understand how DMOs operate, to take advantage of cooperative promotional opportunities and navigate the politics</a:t>
            </a:r>
          </a:p>
          <a:p>
            <a:endParaRPr lang="en-AU" dirty="0"/>
          </a:p>
        </p:txBody>
      </p:sp>
    </p:spTree>
    <p:extLst>
      <p:ext uri="{BB962C8B-B14F-4D97-AF65-F5344CB8AC3E}">
        <p14:creationId xmlns:p14="http://schemas.microsoft.com/office/powerpoint/2010/main" val="39022696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Opportunities for small businesses to work with the DMO</a:t>
            </a:r>
            <a:endParaRPr lang="en-AU" b="1" dirty="0"/>
          </a:p>
        </p:txBody>
      </p:sp>
      <p:sp>
        <p:nvSpPr>
          <p:cNvPr id="3" name="Content Placeholder 2"/>
          <p:cNvSpPr>
            <a:spLocks noGrp="1"/>
          </p:cNvSpPr>
          <p:nvPr>
            <p:ph idx="1"/>
          </p:nvPr>
        </p:nvSpPr>
        <p:spPr>
          <a:xfrm>
            <a:off x="838200" y="1825625"/>
            <a:ext cx="10515600" cy="4842594"/>
          </a:xfrm>
        </p:spPr>
        <p:txBody>
          <a:bodyPr>
            <a:normAutofit fontScale="92500" lnSpcReduction="10000"/>
          </a:bodyPr>
          <a:lstStyle/>
          <a:p>
            <a:r>
              <a:rPr lang="en-AU" dirty="0" smtClean="0"/>
              <a:t>See Table 2.1</a:t>
            </a:r>
          </a:p>
          <a:p>
            <a:endParaRPr lang="en-AU" dirty="0"/>
          </a:p>
          <a:p>
            <a:pPr lvl="1"/>
            <a:r>
              <a:rPr lang="en-AU" dirty="0" smtClean="0"/>
              <a:t>Industry briefings</a:t>
            </a:r>
          </a:p>
          <a:p>
            <a:pPr lvl="1"/>
            <a:r>
              <a:rPr lang="en-AU" dirty="0" smtClean="0"/>
              <a:t>Newsletter</a:t>
            </a:r>
          </a:p>
          <a:p>
            <a:pPr lvl="1"/>
            <a:r>
              <a:rPr lang="en-AU" dirty="0" smtClean="0"/>
              <a:t>Product database</a:t>
            </a:r>
          </a:p>
          <a:p>
            <a:pPr lvl="1"/>
            <a:r>
              <a:rPr lang="en-AU" dirty="0" smtClean="0"/>
              <a:t>Digital library</a:t>
            </a:r>
          </a:p>
          <a:p>
            <a:pPr lvl="1"/>
            <a:r>
              <a:rPr lang="en-AU" dirty="0" smtClean="0"/>
              <a:t>Visiting media program</a:t>
            </a:r>
          </a:p>
          <a:p>
            <a:pPr lvl="1"/>
            <a:r>
              <a:rPr lang="en-AU" dirty="0" smtClean="0"/>
              <a:t>Social media program</a:t>
            </a:r>
          </a:p>
          <a:p>
            <a:pPr lvl="1"/>
            <a:r>
              <a:rPr lang="en-AU" dirty="0" smtClean="0"/>
              <a:t>Educating travel agents</a:t>
            </a:r>
          </a:p>
          <a:p>
            <a:pPr lvl="1"/>
            <a:r>
              <a:rPr lang="en-AU" dirty="0" smtClean="0"/>
              <a:t>Travel trade events and exhibitions</a:t>
            </a:r>
          </a:p>
          <a:p>
            <a:pPr lvl="1"/>
            <a:r>
              <a:rPr lang="en-AU" dirty="0" smtClean="0"/>
              <a:t>Contra prizes</a:t>
            </a:r>
          </a:p>
          <a:p>
            <a:pPr lvl="1"/>
            <a:r>
              <a:rPr lang="en-AU" dirty="0" smtClean="0"/>
              <a:t>Cooperative advertising</a:t>
            </a:r>
          </a:p>
          <a:p>
            <a:pPr lvl="1"/>
            <a:r>
              <a:rPr lang="en-AU" dirty="0" smtClean="0"/>
              <a:t>Destination branding collateral</a:t>
            </a:r>
          </a:p>
          <a:p>
            <a:pPr lvl="1"/>
            <a:r>
              <a:rPr lang="en-AU" dirty="0" smtClean="0"/>
              <a:t>URL link</a:t>
            </a:r>
            <a:endParaRPr lang="en-AU" dirty="0"/>
          </a:p>
        </p:txBody>
      </p:sp>
    </p:spTree>
    <p:extLst>
      <p:ext uri="{BB962C8B-B14F-4D97-AF65-F5344CB8AC3E}">
        <p14:creationId xmlns:p14="http://schemas.microsoft.com/office/powerpoint/2010/main" val="1124830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pPr eaLnBrk="1" hangingPunct="1"/>
            <a:r>
              <a:rPr lang="en-AU" altLang="en-US" b="1" dirty="0" smtClean="0"/>
              <a:t>Video link</a:t>
            </a:r>
          </a:p>
        </p:txBody>
      </p:sp>
      <p:sp>
        <p:nvSpPr>
          <p:cNvPr id="99331" name="Content Placeholder 2"/>
          <p:cNvSpPr>
            <a:spLocks noGrp="1"/>
          </p:cNvSpPr>
          <p:nvPr>
            <p:ph idx="1"/>
          </p:nvPr>
        </p:nvSpPr>
        <p:spPr/>
        <p:txBody>
          <a:bodyPr/>
          <a:lstStyle/>
          <a:p>
            <a:pPr eaLnBrk="1" hangingPunct="1"/>
            <a:r>
              <a:rPr lang="en-AU" altLang="en-US" dirty="0" smtClean="0"/>
              <a:t>Working with </a:t>
            </a:r>
            <a:r>
              <a:rPr lang="en-AU" altLang="en-US" dirty="0" err="1" smtClean="0"/>
              <a:t>VisitEngland</a:t>
            </a:r>
            <a:endParaRPr lang="en-AU" altLang="en-US" dirty="0" smtClean="0"/>
          </a:p>
          <a:p>
            <a:pPr eaLnBrk="1" hangingPunct="1"/>
            <a:endParaRPr lang="en-AU" altLang="en-US" dirty="0" smtClean="0"/>
          </a:p>
          <a:p>
            <a:pPr lvl="1" eaLnBrk="1" hangingPunct="1"/>
            <a:r>
              <a:rPr lang="en-AU" altLang="en-US" dirty="0" smtClean="0">
                <a:hlinkClick r:id="rId2"/>
              </a:rPr>
              <a:t>https://www.youtube.com/watch?v=WDAVGdBEd_Y</a:t>
            </a:r>
            <a:r>
              <a:rPr lang="en-AU" altLang="en-US" dirty="0" smtClean="0"/>
              <a:t> </a:t>
            </a:r>
          </a:p>
          <a:p>
            <a:pPr lvl="1" eaLnBrk="1" hangingPunct="1"/>
            <a:endParaRPr lang="en-AU" altLang="en-US" dirty="0"/>
          </a:p>
          <a:p>
            <a:pPr lvl="1" eaLnBrk="1" hangingPunct="1"/>
            <a:endParaRPr lang="en-AU" altLang="en-US" dirty="0" smtClean="0"/>
          </a:p>
          <a:p>
            <a:pPr lvl="1" eaLnBrk="1" hangingPunct="1"/>
            <a:r>
              <a:rPr lang="en-AU" altLang="en-US" dirty="0" smtClean="0"/>
              <a:t>See Blackboard for ‘Working with Tourism Australia’ booklet</a:t>
            </a:r>
          </a:p>
        </p:txBody>
      </p:sp>
    </p:spTree>
    <p:extLst>
      <p:ext uri="{BB962C8B-B14F-4D97-AF65-F5344CB8AC3E}">
        <p14:creationId xmlns:p14="http://schemas.microsoft.com/office/powerpoint/2010/main" val="1673394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Chapter learning aims</a:t>
            </a:r>
            <a:endParaRPr lang="en-AU" b="1" dirty="0"/>
          </a:p>
        </p:txBody>
      </p:sp>
      <p:sp>
        <p:nvSpPr>
          <p:cNvPr id="3" name="Content Placeholder 2"/>
          <p:cNvSpPr>
            <a:spLocks noGrp="1"/>
          </p:cNvSpPr>
          <p:nvPr>
            <p:ph idx="1"/>
          </p:nvPr>
        </p:nvSpPr>
        <p:spPr/>
        <p:txBody>
          <a:bodyPr/>
          <a:lstStyle/>
          <a:p>
            <a:pPr marL="0" indent="0">
              <a:lnSpc>
                <a:spcPct val="150000"/>
              </a:lnSpc>
              <a:buNone/>
            </a:pPr>
            <a:r>
              <a:rPr lang="en-AU" sz="3600" dirty="0">
                <a:latin typeface="Times New Roman" panose="02020603050405020304" pitchFamily="18" charset="0"/>
                <a:ea typeface="Times New Roman" panose="02020603050405020304" pitchFamily="18" charset="0"/>
              </a:rPr>
              <a:t>To enhance your understanding of:</a:t>
            </a:r>
          </a:p>
          <a:p>
            <a:pPr lvl="0"/>
            <a:endParaRPr lang="en-AU" dirty="0">
              <a:latin typeface="Times New Roman" panose="02020603050405020304" pitchFamily="18" charset="0"/>
            </a:endParaRPr>
          </a:p>
          <a:p>
            <a:pPr lvl="0"/>
            <a:r>
              <a:rPr lang="en-AU" dirty="0" smtClean="0"/>
              <a:t>the </a:t>
            </a:r>
            <a:r>
              <a:rPr lang="en-AU" dirty="0"/>
              <a:t>role of the DMO in enhancing destination competitiveness</a:t>
            </a:r>
          </a:p>
          <a:p>
            <a:pPr lvl="0"/>
            <a:r>
              <a:rPr lang="en-AU" dirty="0"/>
              <a:t>opportunities for small tourism businesses to work with the DMO</a:t>
            </a:r>
          </a:p>
          <a:p>
            <a:pPr lvl="0"/>
            <a:r>
              <a:rPr lang="en-AU" dirty="0"/>
              <a:t>key challenges faced by DMOs</a:t>
            </a:r>
          </a:p>
          <a:p>
            <a:pPr marL="0" indent="0">
              <a:lnSpc>
                <a:spcPct val="150000"/>
              </a:lnSpc>
              <a:buNone/>
            </a:pPr>
            <a:endParaRPr lang="en-AU" dirty="0">
              <a:latin typeface="Times New Roman" panose="02020603050405020304" pitchFamily="18" charset="0"/>
              <a:ea typeface="Times New Roman" panose="02020603050405020304" pitchFamily="18" charset="0"/>
            </a:endParaRPr>
          </a:p>
          <a:p>
            <a:endParaRPr lang="en-AU" dirty="0"/>
          </a:p>
        </p:txBody>
      </p:sp>
    </p:spTree>
    <p:extLst>
      <p:ext uri="{BB962C8B-B14F-4D97-AF65-F5344CB8AC3E}">
        <p14:creationId xmlns:p14="http://schemas.microsoft.com/office/powerpoint/2010/main" val="27200354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Discussion questions</a:t>
            </a:r>
            <a:endParaRPr lang="en-AU" b="1" dirty="0"/>
          </a:p>
        </p:txBody>
      </p:sp>
      <p:sp>
        <p:nvSpPr>
          <p:cNvPr id="3" name="Content Placeholder 2"/>
          <p:cNvSpPr>
            <a:spLocks noGrp="1"/>
          </p:cNvSpPr>
          <p:nvPr>
            <p:ph idx="1"/>
          </p:nvPr>
        </p:nvSpPr>
        <p:spPr/>
        <p:txBody>
          <a:bodyPr/>
          <a:lstStyle/>
          <a:p>
            <a:r>
              <a:rPr lang="en-AU" dirty="0" smtClean="0"/>
              <a:t>What </a:t>
            </a:r>
            <a:r>
              <a:rPr lang="en-AU" dirty="0"/>
              <a:t>is meant by the mantra: </a:t>
            </a:r>
            <a:r>
              <a:rPr lang="en-AU" i="1" dirty="0"/>
              <a:t>promote the destination first, and your business second?</a:t>
            </a:r>
            <a:endParaRPr lang="en-AU" dirty="0"/>
          </a:p>
          <a:p>
            <a:pPr marL="0" indent="0">
              <a:buNone/>
            </a:pPr>
            <a:r>
              <a:rPr lang="en-AU" dirty="0"/>
              <a:t> </a:t>
            </a:r>
          </a:p>
          <a:p>
            <a:r>
              <a:rPr lang="en-AU" dirty="0" smtClean="0"/>
              <a:t>Why </a:t>
            </a:r>
            <a:r>
              <a:rPr lang="en-AU" dirty="0"/>
              <a:t>is it important for local tourism businesses to understand key challenges faced by their DMO?</a:t>
            </a:r>
          </a:p>
          <a:p>
            <a:pPr marL="0" indent="0">
              <a:buNone/>
            </a:pPr>
            <a:r>
              <a:rPr lang="en-AU" dirty="0"/>
              <a:t> </a:t>
            </a:r>
          </a:p>
          <a:p>
            <a:r>
              <a:rPr lang="en-AU" dirty="0" smtClean="0"/>
              <a:t>Why </a:t>
            </a:r>
            <a:r>
              <a:rPr lang="en-AU" dirty="0"/>
              <a:t>are DMOs so reliant on government funding?</a:t>
            </a:r>
          </a:p>
          <a:p>
            <a:endParaRPr lang="en-AU" dirty="0"/>
          </a:p>
        </p:txBody>
      </p:sp>
    </p:spTree>
    <p:extLst>
      <p:ext uri="{BB962C8B-B14F-4D97-AF65-F5344CB8AC3E}">
        <p14:creationId xmlns:p14="http://schemas.microsoft.com/office/powerpoint/2010/main" val="3589915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Key terms</a:t>
            </a:r>
            <a:endParaRPr lang="en-AU" b="1" dirty="0"/>
          </a:p>
        </p:txBody>
      </p:sp>
      <p:sp>
        <p:nvSpPr>
          <p:cNvPr id="3" name="Content Placeholder 2"/>
          <p:cNvSpPr>
            <a:spLocks noGrp="1"/>
          </p:cNvSpPr>
          <p:nvPr>
            <p:ph idx="1"/>
          </p:nvPr>
        </p:nvSpPr>
        <p:spPr>
          <a:xfrm>
            <a:off x="838200" y="1690687"/>
            <a:ext cx="10515600" cy="4977531"/>
          </a:xfrm>
        </p:spPr>
        <p:txBody>
          <a:bodyPr>
            <a:normAutofit fontScale="70000" lnSpcReduction="20000"/>
          </a:bodyPr>
          <a:lstStyle/>
          <a:p>
            <a:pPr marL="0" indent="0">
              <a:buNone/>
            </a:pPr>
            <a:r>
              <a:rPr lang="en-AU" sz="3400" b="1" dirty="0"/>
              <a:t>Destination competitiveness</a:t>
            </a:r>
            <a:endParaRPr lang="en-AU" sz="3400" dirty="0"/>
          </a:p>
          <a:p>
            <a:r>
              <a:rPr lang="en-AU" sz="3400" dirty="0"/>
              <a:t>A competitive destination features an effective market position, an attractive environment, satisfactory visitor experiences, profitable tourism businesses, and supportive local residents.</a:t>
            </a:r>
          </a:p>
          <a:p>
            <a:pPr marL="0" indent="0">
              <a:buNone/>
            </a:pPr>
            <a:r>
              <a:rPr lang="en-AU" sz="3400" dirty="0"/>
              <a:t> </a:t>
            </a:r>
            <a:endParaRPr lang="en-AU" sz="3400" dirty="0" smtClean="0"/>
          </a:p>
          <a:p>
            <a:pPr marL="0" indent="0">
              <a:buNone/>
            </a:pPr>
            <a:r>
              <a:rPr lang="en-AU" sz="3400" b="1" dirty="0" smtClean="0"/>
              <a:t>Destination </a:t>
            </a:r>
            <a:r>
              <a:rPr lang="en-AU" sz="3400" b="1" dirty="0"/>
              <a:t>image</a:t>
            </a:r>
            <a:endParaRPr lang="en-AU" sz="3400" dirty="0"/>
          </a:p>
          <a:p>
            <a:r>
              <a:rPr lang="en-AU" sz="3400" dirty="0"/>
              <a:t>Images held by travellers of a destination are as important as the tangible attractions and services. Whether the travellers’ perceptions are correct or not, they do influence travel planning decision making and therefore impact on the competitiveness of the destination.</a:t>
            </a:r>
          </a:p>
          <a:p>
            <a:pPr marL="0" indent="0">
              <a:buNone/>
            </a:pPr>
            <a:r>
              <a:rPr lang="en-AU" sz="3400" dirty="0"/>
              <a:t> </a:t>
            </a:r>
          </a:p>
          <a:p>
            <a:pPr marL="0" indent="0">
              <a:buNone/>
            </a:pPr>
            <a:r>
              <a:rPr lang="en-AU" sz="3400" b="1" dirty="0"/>
              <a:t>Destination </a:t>
            </a:r>
            <a:r>
              <a:rPr lang="en-AU" sz="3400" b="1" i="1" dirty="0"/>
              <a:t>marketing</a:t>
            </a:r>
            <a:r>
              <a:rPr lang="en-AU" sz="3400" b="1" dirty="0"/>
              <a:t> organisation (DMO)</a:t>
            </a:r>
            <a:endParaRPr lang="en-AU" sz="3400" dirty="0"/>
          </a:p>
          <a:p>
            <a:r>
              <a:rPr lang="en-AU" sz="3400" dirty="0"/>
              <a:t>A destination </a:t>
            </a:r>
            <a:r>
              <a:rPr lang="en-AU" sz="3400" i="1" dirty="0"/>
              <a:t>marketing</a:t>
            </a:r>
            <a:r>
              <a:rPr lang="en-AU" sz="3400" dirty="0"/>
              <a:t> organisation (DMO) coordinates the impartial and collaborative promotion of a geo-political boundary, in a holistic manner that enhances economic and social benefits for the wider community.</a:t>
            </a:r>
          </a:p>
          <a:p>
            <a:endParaRPr lang="en-AU" dirty="0"/>
          </a:p>
        </p:txBody>
      </p:sp>
    </p:spTree>
    <p:extLst>
      <p:ext uri="{BB962C8B-B14F-4D97-AF65-F5344CB8AC3E}">
        <p14:creationId xmlns:p14="http://schemas.microsoft.com/office/powerpoint/2010/main" val="176545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b="1" dirty="0" smtClean="0"/>
              <a:t>Proposition underpinning this chapter</a:t>
            </a:r>
            <a:endParaRPr lang="en-AU" b="1" dirty="0"/>
          </a:p>
        </p:txBody>
      </p:sp>
      <p:sp>
        <p:nvSpPr>
          <p:cNvPr id="5" name="Content Placeholder 4"/>
          <p:cNvSpPr>
            <a:spLocks noGrp="1"/>
          </p:cNvSpPr>
          <p:nvPr>
            <p:ph idx="1"/>
          </p:nvPr>
        </p:nvSpPr>
        <p:spPr/>
        <p:txBody>
          <a:bodyPr/>
          <a:lstStyle/>
          <a:p>
            <a:pPr>
              <a:lnSpc>
                <a:spcPct val="90000"/>
              </a:lnSpc>
            </a:pPr>
            <a:r>
              <a:rPr lang="en-AU" sz="3200" dirty="0"/>
              <a:t>The success of a tourism business is reliant to a large extent on the competitiveness of the destination</a:t>
            </a:r>
          </a:p>
          <a:p>
            <a:pPr>
              <a:lnSpc>
                <a:spcPct val="90000"/>
              </a:lnSpc>
            </a:pPr>
            <a:endParaRPr lang="en-AU" sz="3200" dirty="0"/>
          </a:p>
          <a:p>
            <a:pPr lvl="1">
              <a:lnSpc>
                <a:spcPct val="90000"/>
              </a:lnSpc>
            </a:pPr>
            <a:r>
              <a:rPr lang="en-AU" sz="2800" dirty="0"/>
              <a:t>Therefore importance of understanding DMOs for tourism </a:t>
            </a:r>
            <a:r>
              <a:rPr lang="en-AU" sz="2800" dirty="0" smtClean="0"/>
              <a:t>managers</a:t>
            </a:r>
          </a:p>
          <a:p>
            <a:pPr lvl="1">
              <a:lnSpc>
                <a:spcPct val="90000"/>
              </a:lnSpc>
            </a:pPr>
            <a:endParaRPr lang="en-AU" sz="2800" dirty="0"/>
          </a:p>
          <a:p>
            <a:pPr lvl="1">
              <a:lnSpc>
                <a:spcPct val="90000"/>
              </a:lnSpc>
            </a:pPr>
            <a:r>
              <a:rPr lang="en-AU" sz="2800" dirty="0" smtClean="0"/>
              <a:t>Hence the destination marketing mantra: </a:t>
            </a:r>
          </a:p>
          <a:p>
            <a:pPr lvl="2">
              <a:lnSpc>
                <a:spcPct val="90000"/>
              </a:lnSpc>
            </a:pPr>
            <a:endParaRPr lang="en-AU" sz="2800" dirty="0"/>
          </a:p>
          <a:p>
            <a:pPr lvl="2">
              <a:lnSpc>
                <a:spcPct val="90000"/>
              </a:lnSpc>
            </a:pPr>
            <a:r>
              <a:rPr lang="en-AU" sz="2800" dirty="0" smtClean="0"/>
              <a:t>“Promote the destination first, and your business second”</a:t>
            </a:r>
            <a:endParaRPr lang="en-AU" sz="2800" dirty="0"/>
          </a:p>
          <a:p>
            <a:endParaRPr lang="en-AU" dirty="0"/>
          </a:p>
        </p:txBody>
      </p:sp>
    </p:spTree>
    <p:extLst>
      <p:ext uri="{BB962C8B-B14F-4D97-AF65-F5344CB8AC3E}">
        <p14:creationId xmlns:p14="http://schemas.microsoft.com/office/powerpoint/2010/main" val="2301750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199073" y="395948"/>
            <a:ext cx="9289542" cy="1152525"/>
          </a:xfrm>
        </p:spPr>
        <p:txBody>
          <a:bodyPr>
            <a:noAutofit/>
          </a:bodyPr>
          <a:lstStyle/>
          <a:p>
            <a:r>
              <a:rPr lang="en-AU" b="1" dirty="0" smtClean="0"/>
              <a:t>What is a </a:t>
            </a:r>
            <a:r>
              <a:rPr lang="en-AU" b="1" i="1" dirty="0" smtClean="0"/>
              <a:t>destination</a:t>
            </a:r>
            <a:r>
              <a:rPr lang="en-AU" b="1" dirty="0" smtClean="0"/>
              <a:t>?</a:t>
            </a:r>
            <a:endParaRPr lang="en-AU" b="1" dirty="0"/>
          </a:p>
        </p:txBody>
      </p:sp>
      <p:sp>
        <p:nvSpPr>
          <p:cNvPr id="278531" name="Rectangle 3"/>
          <p:cNvSpPr>
            <a:spLocks noGrp="1" noChangeArrowheads="1"/>
          </p:cNvSpPr>
          <p:nvPr>
            <p:ph type="body" idx="1"/>
          </p:nvPr>
        </p:nvSpPr>
        <p:spPr>
          <a:xfrm>
            <a:off x="577971" y="1794294"/>
            <a:ext cx="9609826" cy="5063706"/>
          </a:xfrm>
        </p:spPr>
        <p:txBody>
          <a:bodyPr/>
          <a:lstStyle/>
          <a:p>
            <a:pPr>
              <a:lnSpc>
                <a:spcPct val="80000"/>
              </a:lnSpc>
            </a:pPr>
            <a:r>
              <a:rPr lang="en-AU" sz="3200" dirty="0" smtClean="0"/>
              <a:t>An </a:t>
            </a:r>
            <a:r>
              <a:rPr lang="en-AU" sz="3200" dirty="0"/>
              <a:t>island</a:t>
            </a:r>
          </a:p>
          <a:p>
            <a:pPr>
              <a:lnSpc>
                <a:spcPct val="80000"/>
              </a:lnSpc>
            </a:pPr>
            <a:r>
              <a:rPr lang="en-AU" sz="3200" dirty="0"/>
              <a:t>A village</a:t>
            </a:r>
          </a:p>
          <a:p>
            <a:pPr>
              <a:lnSpc>
                <a:spcPct val="80000"/>
              </a:lnSpc>
            </a:pPr>
            <a:r>
              <a:rPr lang="en-AU" sz="3200" dirty="0"/>
              <a:t>Beach</a:t>
            </a:r>
          </a:p>
          <a:p>
            <a:pPr>
              <a:lnSpc>
                <a:spcPct val="80000"/>
              </a:lnSpc>
            </a:pPr>
            <a:r>
              <a:rPr lang="en-AU" sz="3200" dirty="0"/>
              <a:t>City</a:t>
            </a:r>
          </a:p>
          <a:p>
            <a:pPr>
              <a:lnSpc>
                <a:spcPct val="80000"/>
              </a:lnSpc>
            </a:pPr>
            <a:r>
              <a:rPr lang="en-AU" sz="3200" dirty="0"/>
              <a:t>Province (</a:t>
            </a:r>
            <a:r>
              <a:rPr lang="en-AU" sz="3200" dirty="0" err="1"/>
              <a:t>eg</a:t>
            </a:r>
            <a:r>
              <a:rPr lang="en-AU" sz="3200" dirty="0"/>
              <a:t> Outback Qld), state</a:t>
            </a:r>
          </a:p>
          <a:p>
            <a:pPr>
              <a:lnSpc>
                <a:spcPct val="80000"/>
              </a:lnSpc>
            </a:pPr>
            <a:r>
              <a:rPr lang="en-AU" sz="3200" dirty="0"/>
              <a:t>Country, continent, macro region (</a:t>
            </a:r>
            <a:r>
              <a:rPr lang="en-AU" sz="3200" dirty="0" err="1"/>
              <a:t>eg</a:t>
            </a:r>
            <a:r>
              <a:rPr lang="en-AU" sz="3200" dirty="0"/>
              <a:t> Caribbean)</a:t>
            </a:r>
          </a:p>
          <a:p>
            <a:pPr>
              <a:lnSpc>
                <a:spcPct val="80000"/>
              </a:lnSpc>
            </a:pPr>
            <a:r>
              <a:rPr lang="en-AU" sz="3200" dirty="0"/>
              <a:t>Usually based on political </a:t>
            </a:r>
            <a:r>
              <a:rPr lang="en-AU" sz="3200" dirty="0" smtClean="0"/>
              <a:t>boundaries due to government funding of the DMO</a:t>
            </a:r>
            <a:endParaRPr lang="en-AU" sz="3200" dirty="0"/>
          </a:p>
          <a:p>
            <a:pPr lvl="1">
              <a:lnSpc>
                <a:spcPct val="80000"/>
              </a:lnSpc>
            </a:pPr>
            <a:r>
              <a:rPr lang="en-AU" sz="3000" b="1" dirty="0" smtClean="0"/>
              <a:t>Of little relevance to the traveller?</a:t>
            </a:r>
            <a:r>
              <a:rPr lang="en-AU" sz="3000" b="1" dirty="0"/>
              <a:t> </a:t>
            </a:r>
          </a:p>
          <a:p>
            <a:pPr lvl="1">
              <a:lnSpc>
                <a:spcPct val="80000"/>
              </a:lnSpc>
              <a:buFont typeface="Wingdings" pitchFamily="2" charset="2"/>
              <a:buNone/>
            </a:pPr>
            <a:endParaRPr lang="en-AU" sz="1800" dirty="0"/>
          </a:p>
          <a:p>
            <a:pPr lvl="1">
              <a:lnSpc>
                <a:spcPct val="80000"/>
              </a:lnSpc>
            </a:pPr>
            <a:endParaRPr lang="en-AU" sz="1800" dirty="0"/>
          </a:p>
          <a:p>
            <a:pPr lvl="2">
              <a:lnSpc>
                <a:spcPct val="80000"/>
              </a:lnSpc>
            </a:pPr>
            <a:endParaRPr lang="en-US" sz="1600" dirty="0"/>
          </a:p>
          <a:p>
            <a:pPr lvl="2">
              <a:lnSpc>
                <a:spcPct val="80000"/>
              </a:lnSpc>
            </a:pPr>
            <a:endParaRPr lang="en-AU" sz="1600" dirty="0"/>
          </a:p>
        </p:txBody>
      </p:sp>
    </p:spTree>
    <p:extLst>
      <p:ext uri="{BB962C8B-B14F-4D97-AF65-F5344CB8AC3E}">
        <p14:creationId xmlns:p14="http://schemas.microsoft.com/office/powerpoint/2010/main" val="3029090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78531">
                                            <p:txEl>
                                              <p:pRg st="1" end="1"/>
                                            </p:txEl>
                                          </p:spTgt>
                                        </p:tgtEl>
                                        <p:attrNameLst>
                                          <p:attrName>style.visibility</p:attrName>
                                        </p:attrNameLst>
                                      </p:cBhvr>
                                      <p:to>
                                        <p:strVal val="visible"/>
                                      </p:to>
                                    </p:set>
                                    <p:animEffect transition="in" filter="blinds(horizontal)">
                                      <p:cBhvr>
                                        <p:cTn id="7" dur="500"/>
                                        <p:tgtEl>
                                          <p:spTgt spid="278531">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78531">
                                            <p:txEl>
                                              <p:pRg st="2" end="2"/>
                                            </p:txEl>
                                          </p:spTgt>
                                        </p:tgtEl>
                                        <p:attrNameLst>
                                          <p:attrName>style.visibility</p:attrName>
                                        </p:attrNameLst>
                                      </p:cBhvr>
                                      <p:to>
                                        <p:strVal val="visible"/>
                                      </p:to>
                                    </p:set>
                                    <p:animEffect transition="in" filter="blinds(horizontal)">
                                      <p:cBhvr>
                                        <p:cTn id="10" dur="500"/>
                                        <p:tgtEl>
                                          <p:spTgt spid="278531">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78531">
                                            <p:txEl>
                                              <p:pRg st="3" end="3"/>
                                            </p:txEl>
                                          </p:spTgt>
                                        </p:tgtEl>
                                        <p:attrNameLst>
                                          <p:attrName>style.visibility</p:attrName>
                                        </p:attrNameLst>
                                      </p:cBhvr>
                                      <p:to>
                                        <p:strVal val="visible"/>
                                      </p:to>
                                    </p:set>
                                    <p:animEffect transition="in" filter="blinds(horizontal)">
                                      <p:cBhvr>
                                        <p:cTn id="13" dur="500"/>
                                        <p:tgtEl>
                                          <p:spTgt spid="278531">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278531">
                                            <p:txEl>
                                              <p:pRg st="4" end="4"/>
                                            </p:txEl>
                                          </p:spTgt>
                                        </p:tgtEl>
                                        <p:attrNameLst>
                                          <p:attrName>style.visibility</p:attrName>
                                        </p:attrNameLst>
                                      </p:cBhvr>
                                      <p:to>
                                        <p:strVal val="visible"/>
                                      </p:to>
                                    </p:set>
                                    <p:animEffect transition="in" filter="blinds(horizontal)">
                                      <p:cBhvr>
                                        <p:cTn id="16" dur="500"/>
                                        <p:tgtEl>
                                          <p:spTgt spid="278531">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278531">
                                            <p:txEl>
                                              <p:pRg st="5" end="5"/>
                                            </p:txEl>
                                          </p:spTgt>
                                        </p:tgtEl>
                                        <p:attrNameLst>
                                          <p:attrName>style.visibility</p:attrName>
                                        </p:attrNameLst>
                                      </p:cBhvr>
                                      <p:to>
                                        <p:strVal val="visible"/>
                                      </p:to>
                                    </p:set>
                                    <p:animEffect transition="in" filter="blinds(horizontal)">
                                      <p:cBhvr>
                                        <p:cTn id="19" dur="500"/>
                                        <p:tgtEl>
                                          <p:spTgt spid="278531">
                                            <p:txEl>
                                              <p:pRg st="5" end="5"/>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278531">
                                            <p:txEl>
                                              <p:pRg st="6" end="6"/>
                                            </p:txEl>
                                          </p:spTgt>
                                        </p:tgtEl>
                                        <p:attrNameLst>
                                          <p:attrName>style.visibility</p:attrName>
                                        </p:attrNameLst>
                                      </p:cBhvr>
                                      <p:to>
                                        <p:strVal val="visible"/>
                                      </p:to>
                                    </p:set>
                                    <p:animEffect transition="in" filter="blinds(horizontal)">
                                      <p:cBhvr>
                                        <p:cTn id="22" dur="500"/>
                                        <p:tgtEl>
                                          <p:spTgt spid="278531">
                                            <p:txEl>
                                              <p:pRg st="6" end="6"/>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278531">
                                            <p:txEl>
                                              <p:pRg st="7" end="7"/>
                                            </p:txEl>
                                          </p:spTgt>
                                        </p:tgtEl>
                                        <p:attrNameLst>
                                          <p:attrName>style.visibility</p:attrName>
                                        </p:attrNameLst>
                                      </p:cBhvr>
                                      <p:to>
                                        <p:strVal val="visible"/>
                                      </p:to>
                                    </p:set>
                                    <p:animEffect transition="in" filter="blinds(horizontal)">
                                      <p:cBhvr>
                                        <p:cTn id="25" dur="500"/>
                                        <p:tgtEl>
                                          <p:spTgt spid="27853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AU" altLang="en-US" b="1" dirty="0" smtClean="0"/>
              <a:t>Consumers spoilt by choice</a:t>
            </a:r>
          </a:p>
        </p:txBody>
      </p:sp>
      <p:sp>
        <p:nvSpPr>
          <p:cNvPr id="8195" name="Content Placeholder 2"/>
          <p:cNvSpPr>
            <a:spLocks noGrp="1"/>
          </p:cNvSpPr>
          <p:nvPr>
            <p:ph idx="1"/>
          </p:nvPr>
        </p:nvSpPr>
        <p:spPr/>
        <p:txBody>
          <a:bodyPr/>
          <a:lstStyle/>
          <a:p>
            <a:r>
              <a:rPr lang="en-AU" altLang="en-US" dirty="0" smtClean="0"/>
              <a:t>Almost unlimited number of destinations to choose from</a:t>
            </a:r>
          </a:p>
          <a:p>
            <a:pPr lvl="1"/>
            <a:r>
              <a:rPr lang="en-AU" altLang="en-US" dirty="0" err="1" smtClean="0"/>
              <a:t>Eg</a:t>
            </a:r>
            <a:r>
              <a:rPr lang="en-AU" altLang="en-US" dirty="0" smtClean="0"/>
              <a:t> in the USA alone there are over 20,000 cities</a:t>
            </a:r>
          </a:p>
          <a:p>
            <a:endParaRPr lang="en-AU" altLang="en-US" dirty="0" smtClean="0"/>
          </a:p>
          <a:p>
            <a:r>
              <a:rPr lang="en-AU" altLang="en-US" dirty="0" smtClean="0"/>
              <a:t>The worlds top 10 most visited countries account for almost half of all international arrivals</a:t>
            </a:r>
          </a:p>
          <a:p>
            <a:pPr lvl="1"/>
            <a:endParaRPr lang="en-AU" altLang="en-US" dirty="0" smtClean="0"/>
          </a:p>
          <a:p>
            <a:pPr lvl="1"/>
            <a:r>
              <a:rPr lang="en-AU" altLang="en-US" dirty="0" smtClean="0"/>
              <a:t>The other 95% of countries compete for the other 50% of travellers</a:t>
            </a:r>
          </a:p>
          <a:p>
            <a:pPr lvl="2"/>
            <a:r>
              <a:rPr lang="en-AU" altLang="en-US" dirty="0" smtClean="0"/>
              <a:t>Including Australia, New Zealand, Canada, South America, most of Europe (</a:t>
            </a:r>
            <a:r>
              <a:rPr lang="en-AU" altLang="en-US" dirty="0" err="1" smtClean="0"/>
              <a:t>eg</a:t>
            </a:r>
            <a:r>
              <a:rPr lang="en-AU" altLang="en-US" dirty="0" smtClean="0"/>
              <a:t> Greek islands) </a:t>
            </a:r>
            <a:r>
              <a:rPr lang="en-AU" altLang="en-US" dirty="0" err="1" smtClean="0"/>
              <a:t>etc</a:t>
            </a:r>
            <a:endParaRPr lang="en-AU" altLang="en-US" dirty="0" smtClean="0"/>
          </a:p>
        </p:txBody>
      </p:sp>
    </p:spTree>
    <p:extLst>
      <p:ext uri="{BB962C8B-B14F-4D97-AF65-F5344CB8AC3E}">
        <p14:creationId xmlns:p14="http://schemas.microsoft.com/office/powerpoint/2010/main" val="395362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AU" b="1" dirty="0" smtClean="0"/>
              <a:t>Destination competitiveness</a:t>
            </a:r>
          </a:p>
        </p:txBody>
      </p:sp>
      <p:sp>
        <p:nvSpPr>
          <p:cNvPr id="26627" name="Rectangle 3"/>
          <p:cNvSpPr>
            <a:spLocks noGrp="1" noChangeArrowheads="1"/>
          </p:cNvSpPr>
          <p:nvPr>
            <p:ph type="body" idx="1"/>
          </p:nvPr>
        </p:nvSpPr>
        <p:spPr>
          <a:xfrm>
            <a:off x="983411" y="1885950"/>
            <a:ext cx="9176589" cy="4711700"/>
          </a:xfrm>
        </p:spPr>
        <p:txBody>
          <a:bodyPr/>
          <a:lstStyle/>
          <a:p>
            <a:pPr>
              <a:lnSpc>
                <a:spcPct val="90000"/>
              </a:lnSpc>
            </a:pPr>
            <a:r>
              <a:rPr lang="en-GB" dirty="0" smtClean="0"/>
              <a:t>A competitive destination is one that features a balance between:</a:t>
            </a:r>
          </a:p>
          <a:p>
            <a:pPr>
              <a:lnSpc>
                <a:spcPct val="90000"/>
              </a:lnSpc>
            </a:pPr>
            <a:endParaRPr lang="en-GB" dirty="0" smtClean="0"/>
          </a:p>
          <a:p>
            <a:pPr lvl="1">
              <a:lnSpc>
                <a:spcPct val="90000"/>
              </a:lnSpc>
            </a:pPr>
            <a:r>
              <a:rPr lang="en-GB" dirty="0" smtClean="0"/>
              <a:t>profitable tourism businesses</a:t>
            </a:r>
          </a:p>
          <a:p>
            <a:pPr lvl="1">
              <a:lnSpc>
                <a:spcPct val="90000"/>
              </a:lnSpc>
            </a:pPr>
            <a:r>
              <a:rPr lang="en-GB" dirty="0" smtClean="0"/>
              <a:t>an effective market position</a:t>
            </a:r>
          </a:p>
          <a:p>
            <a:pPr lvl="1">
              <a:lnSpc>
                <a:spcPct val="90000"/>
              </a:lnSpc>
            </a:pPr>
            <a:r>
              <a:rPr lang="en-GB" dirty="0" smtClean="0"/>
              <a:t>an attractive environment</a:t>
            </a:r>
          </a:p>
          <a:p>
            <a:pPr lvl="1">
              <a:lnSpc>
                <a:spcPct val="90000"/>
              </a:lnSpc>
            </a:pPr>
            <a:r>
              <a:rPr lang="en-GB" dirty="0" smtClean="0"/>
              <a:t>positive visitor experiences</a:t>
            </a:r>
          </a:p>
          <a:p>
            <a:pPr lvl="1">
              <a:lnSpc>
                <a:spcPct val="90000"/>
              </a:lnSpc>
            </a:pPr>
            <a:r>
              <a:rPr lang="en-GB" dirty="0" smtClean="0"/>
              <a:t>supportive local residents </a:t>
            </a:r>
            <a:endParaRPr lang="en-AU" dirty="0" smtClean="0"/>
          </a:p>
          <a:p>
            <a:pPr>
              <a:lnSpc>
                <a:spcPct val="90000"/>
              </a:lnSpc>
            </a:pPr>
            <a:endParaRPr lang="en-AU" b="1" dirty="0" smtClean="0"/>
          </a:p>
          <a:p>
            <a:pPr>
              <a:lnSpc>
                <a:spcPct val="90000"/>
              </a:lnSpc>
            </a:pPr>
            <a:r>
              <a:rPr lang="en-AU" b="1" dirty="0" smtClean="0"/>
              <a:t>Do these happen by chance?</a:t>
            </a:r>
          </a:p>
        </p:txBody>
      </p:sp>
    </p:spTree>
    <p:extLst>
      <p:ext uri="{BB962C8B-B14F-4D97-AF65-F5344CB8AC3E}">
        <p14:creationId xmlns:p14="http://schemas.microsoft.com/office/powerpoint/2010/main" val="2947616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Destination competitiveness impacted by:</a:t>
            </a:r>
            <a:endParaRPr lang="en-AU" b="1" dirty="0"/>
          </a:p>
        </p:txBody>
      </p:sp>
      <p:sp>
        <p:nvSpPr>
          <p:cNvPr id="3" name="Content Placeholder 2"/>
          <p:cNvSpPr>
            <a:spLocks noGrp="1"/>
          </p:cNvSpPr>
          <p:nvPr>
            <p:ph idx="1"/>
          </p:nvPr>
        </p:nvSpPr>
        <p:spPr>
          <a:xfrm>
            <a:off x="838200" y="1825624"/>
            <a:ext cx="10515600" cy="4747703"/>
          </a:xfrm>
        </p:spPr>
        <p:txBody>
          <a:bodyPr>
            <a:normAutofit fontScale="92500"/>
          </a:bodyPr>
          <a:lstStyle/>
          <a:p>
            <a:pPr lvl="0"/>
            <a:r>
              <a:rPr lang="en-AU" dirty="0"/>
              <a:t>Destination life-cycle </a:t>
            </a:r>
          </a:p>
          <a:p>
            <a:pPr lvl="0"/>
            <a:r>
              <a:rPr lang="en-AU" dirty="0"/>
              <a:t>Disasters and crises</a:t>
            </a:r>
          </a:p>
          <a:p>
            <a:pPr lvl="0"/>
            <a:r>
              <a:rPr lang="en-AU" dirty="0"/>
              <a:t>Government travel advisories</a:t>
            </a:r>
          </a:p>
          <a:p>
            <a:pPr lvl="0"/>
            <a:r>
              <a:rPr lang="en-AU" dirty="0"/>
              <a:t>Emergence of new types of competition</a:t>
            </a:r>
          </a:p>
          <a:p>
            <a:pPr lvl="0"/>
            <a:r>
              <a:rPr lang="en-AU" dirty="0"/>
              <a:t>Power of travel trade intermediaries</a:t>
            </a:r>
          </a:p>
          <a:p>
            <a:pPr lvl="0"/>
            <a:r>
              <a:rPr lang="en-AU" dirty="0"/>
              <a:t>Destination image</a:t>
            </a:r>
          </a:p>
          <a:p>
            <a:endParaRPr lang="en-AU" dirty="0" smtClean="0"/>
          </a:p>
          <a:p>
            <a:r>
              <a:rPr lang="en-AU" dirty="0" smtClean="0"/>
              <a:t>Case 2.1 – The rise and fall and resurgence of Rotorua’s destination image</a:t>
            </a:r>
          </a:p>
          <a:p>
            <a:pPr lvl="1"/>
            <a:endParaRPr lang="en-AU" dirty="0" smtClean="0"/>
          </a:p>
          <a:p>
            <a:pPr lvl="1"/>
            <a:r>
              <a:rPr lang="en-AU" dirty="0" smtClean="0"/>
              <a:t>How can a decline in destination image impact on local tourism businesses?</a:t>
            </a:r>
            <a:endParaRPr lang="en-AU" dirty="0"/>
          </a:p>
        </p:txBody>
      </p:sp>
    </p:spTree>
    <p:extLst>
      <p:ext uri="{BB962C8B-B14F-4D97-AF65-F5344CB8AC3E}">
        <p14:creationId xmlns:p14="http://schemas.microsoft.com/office/powerpoint/2010/main" val="2473253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Destination marketing organisations (DMO)</a:t>
            </a:r>
            <a:endParaRPr lang="en-AU" b="1" dirty="0"/>
          </a:p>
        </p:txBody>
      </p:sp>
      <p:sp>
        <p:nvSpPr>
          <p:cNvPr id="3" name="Content Placeholder 2"/>
          <p:cNvSpPr>
            <a:spLocks noGrp="1"/>
          </p:cNvSpPr>
          <p:nvPr>
            <p:ph idx="1"/>
          </p:nvPr>
        </p:nvSpPr>
        <p:spPr/>
        <p:txBody>
          <a:bodyPr/>
          <a:lstStyle/>
          <a:p>
            <a:r>
              <a:rPr lang="en-AU" dirty="0" smtClean="0"/>
              <a:t>A DMO is the result of a community recognising the need to become organised in the pursuit of destination competitiveness</a:t>
            </a:r>
          </a:p>
          <a:p>
            <a:endParaRPr lang="en-AU" dirty="0"/>
          </a:p>
          <a:p>
            <a:r>
              <a:rPr lang="en-AU" dirty="0" smtClean="0"/>
              <a:t>The role of the DMO is to impartially coordinate the promotion of the destination, in a holistic manner that enhances economic and social benefits fore the wider community</a:t>
            </a:r>
          </a:p>
          <a:p>
            <a:endParaRPr lang="en-AU" dirty="0"/>
          </a:p>
          <a:p>
            <a:r>
              <a:rPr lang="en-AU" dirty="0" smtClean="0"/>
              <a:t>The only element of the marketing mix a DMO has control over is </a:t>
            </a:r>
            <a:r>
              <a:rPr lang="en-AU" i="1" dirty="0" smtClean="0"/>
              <a:t>promotion</a:t>
            </a:r>
            <a:endParaRPr lang="en-AU" i="1" dirty="0"/>
          </a:p>
        </p:txBody>
      </p:sp>
    </p:spTree>
    <p:extLst>
      <p:ext uri="{BB962C8B-B14F-4D97-AF65-F5344CB8AC3E}">
        <p14:creationId xmlns:p14="http://schemas.microsoft.com/office/powerpoint/2010/main" val="5491046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801</Words>
  <Application>Microsoft Office PowerPoint</Application>
  <PresentationFormat>Widescreen</PresentationFormat>
  <Paragraphs>160</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Wingdings</vt:lpstr>
      <vt:lpstr>Office Theme</vt:lpstr>
      <vt:lpstr>Tourism Marketing for small businesses</vt:lpstr>
      <vt:lpstr>Chapter learning aims</vt:lpstr>
      <vt:lpstr>Key terms</vt:lpstr>
      <vt:lpstr>Proposition underpinning this chapter</vt:lpstr>
      <vt:lpstr>What is a destination?</vt:lpstr>
      <vt:lpstr>Consumers spoilt by choice</vt:lpstr>
      <vt:lpstr>Destination competitiveness</vt:lpstr>
      <vt:lpstr>Destination competitiveness impacted by:</vt:lpstr>
      <vt:lpstr>Destination marketing organisations (DMO)</vt:lpstr>
      <vt:lpstr>Cooperating to compete</vt:lpstr>
      <vt:lpstr>DMOs</vt:lpstr>
      <vt:lpstr>Video link</vt:lpstr>
      <vt:lpstr>DMO history</vt:lpstr>
      <vt:lpstr>DMO challenges</vt:lpstr>
      <vt:lpstr>Activity 2.1 – What’s the destination slogan</vt:lpstr>
      <vt:lpstr>Activity 2.2 – Funding decision</vt:lpstr>
      <vt:lpstr>To recap</vt:lpstr>
      <vt:lpstr>Opportunities for small businesses to work with the DMO</vt:lpstr>
      <vt:lpstr>Video link</vt:lpstr>
      <vt:lpstr>Discussion questions</vt:lpstr>
    </vt:vector>
  </TitlesOfParts>
  <Company>Queensland University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Tourism Marketing for small businesses</dc:title>
  <dc:creator>Steven Pike</dc:creator>
  <cp:lastModifiedBy>Steven Pike</cp:lastModifiedBy>
  <cp:revision>14</cp:revision>
  <dcterms:created xsi:type="dcterms:W3CDTF">2017-12-15T03:49:08Z</dcterms:created>
  <dcterms:modified xsi:type="dcterms:W3CDTF">2018-01-02T03:39:18Z</dcterms:modified>
</cp:coreProperties>
</file>